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40538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1">
          <p15:clr>
            <a:srgbClr val="A4A3A4"/>
          </p15:clr>
        </p15:guide>
        <p15:guide id="2" orient="horz" pos="340">
          <p15:clr>
            <a:srgbClr val="A4A3A4"/>
          </p15:clr>
        </p15:guide>
        <p15:guide id="3" orient="horz" pos="4059">
          <p15:clr>
            <a:srgbClr val="A4A3A4"/>
          </p15:clr>
        </p15:guide>
        <p15:guide id="4" orient="horz" pos="1020">
          <p15:clr>
            <a:srgbClr val="A4A3A4"/>
          </p15:clr>
        </p15:guide>
        <p15:guide id="5" pos="2880">
          <p15:clr>
            <a:srgbClr val="A4A3A4"/>
          </p15:clr>
        </p15:guide>
        <p15:guide id="6" pos="408">
          <p15:clr>
            <a:srgbClr val="A4A3A4"/>
          </p15:clr>
        </p15:guide>
        <p15:guide id="7" pos="5420">
          <p15:clr>
            <a:srgbClr val="A4A3A4"/>
          </p15:clr>
        </p15:guide>
        <p15:guide id="8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E1"/>
    <a:srgbClr val="002396"/>
    <a:srgbClr val="E1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714" y="62"/>
      </p:cViewPr>
      <p:guideLst>
        <p:guide orient="horz" pos="771"/>
        <p:guide orient="horz" pos="340"/>
        <p:guide orient="horz" pos="4059"/>
        <p:guide orient="horz" pos="1020"/>
        <p:guide pos="2880"/>
        <p:guide pos="408"/>
        <p:guide pos="5420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47" tIns="47773" rIns="95547" bIns="477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47" tIns="47773" rIns="95547" bIns="47773" rtlCol="0"/>
          <a:lstStyle>
            <a:lvl1pPr algn="r">
              <a:defRPr sz="1200"/>
            </a:lvl1pPr>
          </a:lstStyle>
          <a:p>
            <a:fld id="{7823F163-56BD-45EC-B9BC-3A8FAD38308F}" type="datetimeFigureOut">
              <a:rPr lang="en-US" smtClean="0"/>
              <a:pPr/>
              <a:t>3/7/2023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720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7" tIns="47773" rIns="95547" bIns="477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47" tIns="47773" rIns="95547" bIns="4777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47" tIns="47773" rIns="95547" bIns="477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47" tIns="47773" rIns="95547" bIns="47773" rtlCol="0" anchor="b"/>
          <a:lstStyle>
            <a:lvl1pPr algn="r">
              <a:defRPr sz="1200"/>
            </a:lvl1pPr>
          </a:lstStyle>
          <a:p>
            <a:fld id="{661F59FF-B403-4C6A-9740-15D098B3F51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7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40538"/>
          </a:xfrm>
          <a:prstGeom prst="rect">
            <a:avLst/>
          </a:prstGeom>
          <a:gradFill>
            <a:gsLst>
              <a:gs pos="0">
                <a:srgbClr val="C6DCE1"/>
              </a:gs>
              <a:gs pos="34000">
                <a:srgbClr val="E1ECEF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51" name="Picture 3" descr="S:\Clients\Radley Yeldar\Severn Trent\Working\Wave background title v2 ripples cropped.em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80" y="-17462"/>
            <a:ext cx="915352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0" y="1224000"/>
            <a:ext cx="6696000" cy="1296000"/>
          </a:xfrm>
        </p:spPr>
        <p:txBody>
          <a:bodyPr/>
          <a:lstStyle>
            <a:lvl1pPr>
              <a:lnSpc>
                <a:spcPts val="4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2484000"/>
            <a:ext cx="6400800" cy="1748137"/>
          </a:xfrm>
        </p:spPr>
        <p:txBody>
          <a:bodyPr/>
          <a:lstStyle>
            <a:lvl1pPr marL="0" indent="0" algn="l">
              <a:lnSpc>
                <a:spcPts val="2000"/>
              </a:lnSpc>
              <a:spcBef>
                <a:spcPts val="567"/>
              </a:spcBef>
              <a:buNone/>
              <a:defRPr sz="1800" b="0" baseline="0">
                <a:solidFill>
                  <a:schemeClr val="accent1"/>
                </a:solidFill>
              </a:defRPr>
            </a:lvl1pPr>
            <a:lvl2pPr marL="3175" indent="0" algn="l">
              <a:lnSpc>
                <a:spcPts val="2000"/>
              </a:lnSpc>
              <a:spcBef>
                <a:spcPts val="567"/>
              </a:spcBef>
              <a:buNone/>
              <a:defRPr sz="1600">
                <a:solidFill>
                  <a:schemeClr val="tx2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STW_RGB_w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60800" y="334800"/>
            <a:ext cx="957074" cy="594361"/>
          </a:xfrm>
          <a:prstGeom prst="rect">
            <a:avLst/>
          </a:prstGeom>
        </p:spPr>
      </p:pic>
      <p:pic>
        <p:nvPicPr>
          <p:cNvPr id="2052" name="Picture 4" descr="S:\Clients\Radley Yeldar\Severn Trent\Working\Dotted Line on aqua.png"/>
          <p:cNvPicPr>
            <a:picLocks noChangeAspect="1" noChangeArrowheads="1"/>
          </p:cNvPicPr>
          <p:nvPr userDrawn="1"/>
        </p:nvPicPr>
        <p:blipFill>
          <a:blip r:embed="rId4"/>
          <a:srcRect t="-114286" b="-114286"/>
          <a:stretch>
            <a:fillRect/>
          </a:stretch>
        </p:blipFill>
        <p:spPr bwMode="auto">
          <a:xfrm>
            <a:off x="531019" y="1086870"/>
            <a:ext cx="8083551" cy="6781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DFF8-7BB2-4144-9916-C90EAB3EB1A2}" type="datetime1">
              <a:rPr lang="en-US" smtClean="0"/>
              <a:pPr/>
              <a:t>3/7/2023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87DF8C-3F79-4703-97C5-6E8FF590A4D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Presentation Title [ controlled | protected | internal | public ]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39750" y="1223963"/>
            <a:ext cx="8064500" cy="395287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39749" y="1619250"/>
            <a:ext cx="3888000" cy="464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4718050" y="1619250"/>
            <a:ext cx="3886200" cy="464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E70E687-AEFA-4153-AF63-D72FABD49412}" type="datetime1">
              <a:rPr lang="en-US" smtClean="0"/>
              <a:pPr/>
              <a:t>3/7/2023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87DF8C-3F79-4703-97C5-6E8FF590A4D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dirty="0"/>
              <a:t>Presentation Title [ controlled | protected | internal | public ]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39750" y="1223963"/>
            <a:ext cx="8064500" cy="395287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539749" y="1619250"/>
            <a:ext cx="3888000" cy="464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4718050" y="1619250"/>
            <a:ext cx="3886200" cy="464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11B6461-7452-4F82-8DE4-53C237DB1DD3}" type="datetime1">
              <a:rPr lang="en-US" smtClean="0"/>
              <a:pPr/>
              <a:t>3/7/2023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687DF8C-3F79-4703-97C5-6E8FF590A4D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dirty="0"/>
              <a:t>Presentation Title [ controlled | protected | internal | public ]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39750" y="1223963"/>
            <a:ext cx="3888000" cy="395287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716250" y="1223963"/>
            <a:ext cx="3888000" cy="395287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6BB-440C-464C-BE29-26F699DBF9A9}" type="datetime1">
              <a:rPr lang="en-US" smtClean="0"/>
              <a:pPr/>
              <a:t>3/7/2023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87DF8C-3F79-4703-97C5-6E8FF590A4D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Presentation Title [ controlled | protected | internal | public ]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39750" y="1223963"/>
            <a:ext cx="8064500" cy="395287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13-BF0D-4D20-92E6-4B1E37062372}" type="datetime1">
              <a:rPr lang="en-US" smtClean="0"/>
              <a:pPr/>
              <a:t>3/7/2023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87DF8C-3F79-4703-97C5-6E8FF590A4D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/>
              <a:t>Presentation Title [ controlled | protected | internal | public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40538"/>
          </a:xfrm>
          <a:prstGeom prst="rect">
            <a:avLst/>
          </a:prstGeom>
          <a:gradFill>
            <a:gsLst>
              <a:gs pos="0">
                <a:srgbClr val="C6DCE1"/>
              </a:gs>
              <a:gs pos="34000">
                <a:srgbClr val="E1ECEF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3" descr="S:\Clients\Radley Yeldar\Severn Trent\Working\Wave background title v2 ripples cropped.em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80" y="-17462"/>
            <a:ext cx="915352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49" y="1223963"/>
            <a:ext cx="6696000" cy="1358607"/>
          </a:xfrm>
        </p:spPr>
        <p:txBody>
          <a:bodyPr anchor="t"/>
          <a:lstStyle>
            <a:lvl1pPr algn="l">
              <a:lnSpc>
                <a:spcPts val="4000"/>
              </a:lnSpc>
              <a:defRPr sz="40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Picture 4" descr="S:\Clients\Radley Yeldar\Severn Trent\Working\Dotted Line on aqua.png"/>
          <p:cNvPicPr>
            <a:picLocks noChangeAspect="1" noChangeArrowheads="1"/>
          </p:cNvPicPr>
          <p:nvPr userDrawn="1"/>
        </p:nvPicPr>
        <p:blipFill>
          <a:blip r:embed="rId3"/>
          <a:srcRect t="-114286" b="-114286"/>
          <a:stretch>
            <a:fillRect/>
          </a:stretch>
        </p:blipFill>
        <p:spPr bwMode="auto">
          <a:xfrm>
            <a:off x="531019" y="1086870"/>
            <a:ext cx="8083551" cy="6781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85751" y="213767"/>
            <a:ext cx="7000875" cy="7838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1" y="1567624"/>
            <a:ext cx="4124325" cy="2194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62476" y="1567624"/>
            <a:ext cx="4124325" cy="21946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85751" y="3914308"/>
            <a:ext cx="4124325" cy="21962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2476" y="3914308"/>
            <a:ext cx="4124325" cy="21962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S:\Clients\Radley Yeldar\Severn Trent\Working\Wave background body v2 cropped.emf"/>
          <p:cNvPicPr>
            <a:picLocks noChangeAspect="1" noChangeArrowheads="1"/>
          </p:cNvPicPr>
          <p:nvPr/>
        </p:nvPicPr>
        <p:blipFill>
          <a:blip r:embed="rId10" cstate="print"/>
          <a:srcRect r="171" b="152"/>
          <a:stretch>
            <a:fillRect/>
          </a:stretch>
        </p:blipFill>
        <p:spPr bwMode="auto">
          <a:xfrm>
            <a:off x="6146" y="11942"/>
            <a:ext cx="9137854" cy="682859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8064500" cy="46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619250"/>
            <a:ext cx="8064500" cy="464471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70650" y="6443663"/>
            <a:ext cx="2133600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 defTabSz="216000">
              <a:lnSpc>
                <a:spcPts val="800"/>
              </a:lnSpc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7CC2234-E81A-4150-A611-71EBB605B66B}" type="datetime1">
              <a:rPr lang="en-US" smtClean="0"/>
              <a:pPr/>
              <a:t>3/7/2023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9626" y="6443663"/>
            <a:ext cx="3662373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216000">
              <a:lnSpc>
                <a:spcPts val="800"/>
              </a:lnSpc>
              <a:defRPr sz="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Presentation Title [ controlled | protected | internal | public 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699" y="6443663"/>
            <a:ext cx="126949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 defTabSz="216000">
              <a:lnSpc>
                <a:spcPts val="800"/>
              </a:lnSpc>
              <a:defRPr sz="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687DF8C-3F79-4703-97C5-6E8FF590A4D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 descr="Dotted Line.png"/>
          <p:cNvPicPr>
            <a:picLocks noChangeAspect="1"/>
          </p:cNvPicPr>
          <p:nvPr/>
        </p:nvPicPr>
        <p:blipFill>
          <a:blip r:embed="rId11"/>
          <a:srcRect t="-275000" b="-275000"/>
          <a:stretch>
            <a:fillRect/>
          </a:stretch>
        </p:blipFill>
        <p:spPr>
          <a:xfrm>
            <a:off x="532316" y="1080000"/>
            <a:ext cx="8064000" cy="79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4" r:id="rId5"/>
    <p:sldLayoutId id="2147483655" r:id="rId6"/>
    <p:sldLayoutId id="2147483651" r:id="rId7"/>
    <p:sldLayoutId id="2147483657" r:id="rId8"/>
  </p:sldLayoutIdLst>
  <p:hf hdr="0" dt="0"/>
  <p:txStyles>
    <p:titleStyle>
      <a:lvl1pPr algn="l" defTabSz="216000" rtl="0" eaLnBrk="1" latinLnBrk="0" hangingPunct="1">
        <a:lnSpc>
          <a:spcPts val="2800"/>
        </a:lnSpc>
        <a:spcBef>
          <a:spcPct val="0"/>
        </a:spcBef>
        <a:buNone/>
        <a:defRPr sz="28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216000" rtl="0" eaLnBrk="1" latinLnBrk="0" hangingPunct="1">
        <a:lnSpc>
          <a:spcPts val="2200"/>
        </a:lnSpc>
        <a:spcBef>
          <a:spcPts val="567"/>
        </a:spcBef>
        <a:buFont typeface="Arial" pitchFamily="34" charset="0"/>
        <a:buChar char="•"/>
        <a:defRPr lang="en-US" sz="2000" b="0" kern="1200" dirty="0" smtClean="0">
          <a:solidFill>
            <a:schemeClr val="tx1"/>
          </a:solidFill>
          <a:latin typeface="Arial"/>
          <a:ea typeface="+mn-ea"/>
          <a:cs typeface="Arial"/>
        </a:defRPr>
      </a:lvl1pPr>
      <a:lvl2pPr marL="396000" indent="-216000" algn="l" defTabSz="216000" rtl="0" eaLnBrk="1" latinLnBrk="0" hangingPunct="1">
        <a:lnSpc>
          <a:spcPts val="2000"/>
        </a:lnSpc>
        <a:spcBef>
          <a:spcPts val="567"/>
        </a:spcBef>
        <a:spcAft>
          <a:spcPts val="0"/>
        </a:spcAft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76000" indent="-180000" algn="l" defTabSz="216000" rtl="0" eaLnBrk="1" latinLnBrk="0" hangingPunct="1">
        <a:lnSpc>
          <a:spcPts val="1800"/>
        </a:lnSpc>
        <a:spcBef>
          <a:spcPts val="567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756000" indent="-180000" algn="l" defTabSz="216000" rtl="0" eaLnBrk="1" latinLnBrk="0" hangingPunct="1">
        <a:lnSpc>
          <a:spcPts val="1600"/>
        </a:lnSpc>
        <a:spcBef>
          <a:spcPts val="567"/>
        </a:spcBef>
        <a:buFont typeface="Arial" pitchFamily="34" charset="0"/>
        <a:buChar char="−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00000" indent="-144000" algn="l" defTabSz="180000" rtl="0" eaLnBrk="1" latinLnBrk="0" hangingPunct="1">
        <a:lnSpc>
          <a:spcPts val="1600"/>
        </a:lnSpc>
        <a:spcBef>
          <a:spcPts val="567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sz="quarter"/>
          </p:nvPr>
        </p:nvSpPr>
        <p:spPr>
          <a:xfrm>
            <a:off x="211138" y="71438"/>
            <a:ext cx="4081462" cy="1020762"/>
          </a:xfrm>
        </p:spPr>
        <p:txBody>
          <a:bodyPr/>
          <a:lstStyle/>
          <a:p>
            <a:pPr eaLnBrk="1" hangingPunct="1"/>
            <a:r>
              <a:rPr lang="en-GB" sz="2000" b="1" dirty="0"/>
              <a:t>W-CRF </a:t>
            </a:r>
            <a:r>
              <a:rPr lang="en-GB" sz="2000" b="1" dirty="0">
                <a:solidFill>
                  <a:srgbClr val="002396"/>
                </a:solidFill>
              </a:rPr>
              <a:t>Steering Group</a:t>
            </a:r>
            <a:br>
              <a:rPr lang="en-GB" sz="1600" dirty="0"/>
            </a:br>
            <a:r>
              <a:rPr lang="en-GB" sz="1600" dirty="0"/>
              <a:t>Chair: Mark Webber Vice: Dominic Hallett</a:t>
            </a:r>
            <a:br>
              <a:rPr lang="en-GB" sz="1600" dirty="0"/>
            </a:br>
            <a:br>
              <a:rPr lang="en-GB" sz="1800" dirty="0"/>
            </a:br>
            <a:endParaRPr lang="en-GB" sz="2400" dirty="0"/>
          </a:p>
        </p:txBody>
      </p:sp>
      <p:graphicFrame>
        <p:nvGraphicFramePr>
          <p:cNvPr id="24815" name="Group 23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2084252"/>
              </p:ext>
            </p:extLst>
          </p:nvPr>
        </p:nvGraphicFramePr>
        <p:xfrm>
          <a:off x="4097215" y="93491"/>
          <a:ext cx="4695657" cy="772999"/>
        </p:xfrm>
        <a:graphic>
          <a:graphicData uri="http://schemas.openxmlformats.org/drawingml/2006/table">
            <a:tbl>
              <a:tblPr/>
              <a:tblGrid>
                <a:gridCol w="469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Vision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2596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604" marB="456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391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“To facilitate appropriate exchanges in order to share insights and best practice in meeting current and future business challenges”</a:t>
                      </a:r>
                      <a:endParaRPr lang="en-GB" sz="2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04" marB="456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1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193" name="Group 6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93874988"/>
              </p:ext>
            </p:extLst>
          </p:nvPr>
        </p:nvGraphicFramePr>
        <p:xfrm>
          <a:off x="250825" y="4623789"/>
          <a:ext cx="8569324" cy="2123258"/>
        </p:xfrm>
        <a:graphic>
          <a:graphicData uri="http://schemas.openxmlformats.org/drawingml/2006/table">
            <a:tbl>
              <a:tblPr/>
              <a:tblGrid>
                <a:gridCol w="4208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9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Steering Group Membership</a:t>
                      </a: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Key Stakeholders</a:t>
                      </a: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Governance/Comms</a:t>
                      </a: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672"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Sharon Hamilton                Scottish Water</a:t>
                      </a:r>
                      <a:endParaRPr lang="en-GB" sz="800" kern="1200" dirty="0">
                        <a:solidFill>
                          <a:srgbClr val="00239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8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Darren Coleman                Anglian Water</a:t>
                      </a:r>
                      <a:endParaRPr lang="en-GB" sz="800" kern="1200" dirty="0">
                        <a:solidFill>
                          <a:srgbClr val="00239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8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Walsh                      Northumbrian Water</a:t>
                      </a:r>
                      <a:endParaRPr lang="en-GB" sz="800" kern="1200" dirty="0">
                        <a:solidFill>
                          <a:srgbClr val="00239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8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Webber (Chair)         South West Water</a:t>
                      </a:r>
                      <a:endParaRPr lang="en-GB" sz="800" kern="1200" dirty="0">
                        <a:solidFill>
                          <a:srgbClr val="00239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8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Emma Harris                     Dŵr Cymru Welsh Water </a:t>
                      </a:r>
                    </a:p>
                    <a:p>
                      <a:r>
                        <a:rPr lang="en-US" sz="8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Oliver Grievson (SWIG)    Z-Tech Control Systems </a:t>
                      </a:r>
                    </a:p>
                    <a:p>
                      <a:r>
                        <a:rPr lang="en-US" sz="8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Ian Fullalove                      </a:t>
                      </a:r>
                      <a:r>
                        <a:rPr lang="en-GB" sz="8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United Utilities</a:t>
                      </a:r>
                    </a:p>
                    <a:p>
                      <a:r>
                        <a:rPr lang="en-US" sz="8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 Taylor                        Anglian Water</a:t>
                      </a:r>
                    </a:p>
                    <a:p>
                      <a:r>
                        <a:rPr lang="en-US" sz="8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Dominic Hallett (Vice)       Southern Water</a:t>
                      </a:r>
                    </a:p>
                    <a:p>
                      <a:r>
                        <a:rPr lang="en-US" sz="8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Carol Duffy                        Northern Ireland Water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2396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604" marB="45604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CE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3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ALL member </a:t>
                      </a:r>
                      <a:r>
                        <a:rPr kumimoji="0" lang="en-GB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3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WaSCs</a:t>
                      </a:r>
                      <a:r>
                        <a:rPr kumimoji="0" lang="en-GB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3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and </a:t>
                      </a:r>
                      <a:r>
                        <a:rPr kumimoji="0" lang="en-GB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3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WoCs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2396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3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SWIG board</a:t>
                      </a:r>
                    </a:p>
                  </a:txBody>
                  <a:tcPr marT="45604" marB="45604" horzOverflow="overflow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1E5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3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 Steering Committee meetings per annum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3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Representation at SWIG board meetings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2396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1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259" name="Group 6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321122"/>
              </p:ext>
            </p:extLst>
          </p:nvPr>
        </p:nvGraphicFramePr>
        <p:xfrm>
          <a:off x="314797" y="6463771"/>
          <a:ext cx="8496300" cy="243608"/>
        </p:xfrm>
        <a:graphic>
          <a:graphicData uri="http://schemas.openxmlformats.org/drawingml/2006/table">
            <a:tbl>
              <a:tblPr/>
              <a:tblGrid>
                <a:gridCol w="1247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Sponsor sign off:</a:t>
                      </a:r>
                    </a:p>
                  </a:txBody>
                  <a:tcPr marT="45604" marB="4560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5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M Webber, D Hallett</a:t>
                      </a:r>
                    </a:p>
                  </a:txBody>
                  <a:tcPr marT="45604" marB="4560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Date:</a:t>
                      </a:r>
                    </a:p>
                  </a:txBody>
                  <a:tcPr marT="45604" marB="4560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5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June 2022</a:t>
                      </a:r>
                    </a:p>
                  </a:txBody>
                  <a:tcPr marT="45604" marB="4560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1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7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508605"/>
              </p:ext>
            </p:extLst>
          </p:nvPr>
        </p:nvGraphicFramePr>
        <p:xfrm>
          <a:off x="250825" y="966852"/>
          <a:ext cx="8569325" cy="1646980"/>
        </p:xfrm>
        <a:graphic>
          <a:graphicData uri="http://schemas.openxmlformats.org/drawingml/2006/table">
            <a:tbl>
              <a:tblPr/>
              <a:tblGrid>
                <a:gridCol w="226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Objectives</a:t>
                      </a: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Scope</a:t>
                      </a: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Deliverables</a:t>
                      </a: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Key Milestones</a:t>
                      </a: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9603">
                <a:tc gridSpan="2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act on behalf of the membership on all matters related to achieving the objectives and benefits of the W-CRF;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advise and direct the Administrator as appropriate in carrying out his functions;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determine policy with regard to the future development of the W-CRF;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oversee all financial matters relating to the administration of the W-CRF, including setting annual membership fees.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500" i="1" kern="1200" dirty="0">
                        <a:solidFill>
                          <a:srgbClr val="00239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1E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750" b="0" i="0" u="none" strike="noStrike" cap="none" normalizeH="0" baseline="0" dirty="0">
                        <a:ln>
                          <a:noFill/>
                        </a:ln>
                        <a:solidFill>
                          <a:srgbClr val="002596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1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lvl="0" indent="-171450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000" i="0" dirty="0">
                          <a:solidFill>
                            <a:srgbClr val="002396"/>
                          </a:solidFill>
                          <a:latin typeface="Arial" charset="0"/>
                        </a:rPr>
                        <a:t>2 Forums per annum with follow-up member surveys</a:t>
                      </a:r>
                    </a:p>
                    <a:p>
                      <a:pPr marL="171450" lvl="0" indent="-171450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000" i="0" dirty="0">
                          <a:solidFill>
                            <a:srgbClr val="002396"/>
                          </a:solidFill>
                          <a:latin typeface="Arial" charset="0"/>
                        </a:rPr>
                        <a:t>Active sub-groups providing specific agreed outputs and benefits</a:t>
                      </a:r>
                    </a:p>
                    <a:p>
                      <a:pPr marL="171450" lvl="0" indent="-171450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000" i="0" dirty="0">
                          <a:solidFill>
                            <a:srgbClr val="002396"/>
                          </a:solidFill>
                          <a:latin typeface="Arial" charset="0"/>
                        </a:rPr>
                        <a:t>Shopfront website </a:t>
                      </a:r>
                    </a:p>
                    <a:p>
                      <a:pPr marL="171450" lvl="0" indent="-171450" eaLnBrk="1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000" i="0" dirty="0">
                          <a:solidFill>
                            <a:srgbClr val="002396"/>
                          </a:solidFill>
                          <a:latin typeface="Arial" charset="0"/>
                        </a:rPr>
                        <a:t>Use of technology to enable improved collaboration between steering committee members, sub-group members and W-CRF member company employees</a:t>
                      </a:r>
                    </a:p>
                    <a:p>
                      <a:pPr lvl="0" eaLnBrk="1" hangingPunct="1">
                        <a:spcBef>
                          <a:spcPct val="20000"/>
                        </a:spcBef>
                        <a:buFontTx/>
                        <a:buChar char="•"/>
                      </a:pPr>
                      <a:endParaRPr lang="en-GB" sz="800" i="1" dirty="0">
                        <a:solidFill>
                          <a:srgbClr val="002396"/>
                        </a:solidFill>
                        <a:latin typeface="Arial" charset="0"/>
                      </a:endParaRP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1E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2596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1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59" name="TextBox 9"/>
          <p:cNvSpPr txBox="1">
            <a:spLocks noChangeArrowheads="1"/>
          </p:cNvSpPr>
          <p:nvPr/>
        </p:nvSpPr>
        <p:spPr bwMode="auto">
          <a:xfrm>
            <a:off x="8858250" y="6484938"/>
            <a:ext cx="7143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800" dirty="0"/>
          </a:p>
        </p:txBody>
      </p:sp>
      <p:graphicFrame>
        <p:nvGraphicFramePr>
          <p:cNvPr id="12" name="Group 6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018104"/>
              </p:ext>
            </p:extLst>
          </p:nvPr>
        </p:nvGraphicFramePr>
        <p:xfrm>
          <a:off x="250825" y="2629633"/>
          <a:ext cx="8578850" cy="1968544"/>
        </p:xfrm>
        <a:graphic>
          <a:graphicData uri="http://schemas.openxmlformats.org/drawingml/2006/table">
            <a:tbl>
              <a:tblPr/>
              <a:tblGrid>
                <a:gridCol w="4741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Benefits</a:t>
                      </a: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Measures of Success</a:t>
                      </a: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3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206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forum in which the knowledge, expertise and experience of tackling technical, cultural, organisational and procedural challenges of control rooms can be shared in an open environment;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like-minded network in which mutual support can be freely given to improve control room operations nationally;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Opportunities to view a range of control rooms in the water industry and, on a selected basis, in other industries;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rgbClr val="0023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Opportunities for networking with control room professionals from the water industry and, on a selected basis, with other utilities, academia, consultants and contractors.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2396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CE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3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Delivery of 2 Forums per annum with positive feedback from attendees and stable or increasing numbers of participants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3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Sub-group outputs delivered &lt;to time, quality&gt;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396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Remain financially buoyant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2396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604" marB="456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1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evern Trent Water">
  <a:themeElements>
    <a:clrScheme name="Severn Trent">
      <a:dk1>
        <a:srgbClr val="636466"/>
      </a:dk1>
      <a:lt1>
        <a:srgbClr val="FFFFFF"/>
      </a:lt1>
      <a:dk2>
        <a:srgbClr val="002396"/>
      </a:dk2>
      <a:lt2>
        <a:srgbClr val="000000"/>
      </a:lt2>
      <a:accent1>
        <a:srgbClr val="00A8B4"/>
      </a:accent1>
      <a:accent2>
        <a:srgbClr val="00AEEF"/>
      </a:accent2>
      <a:accent3>
        <a:srgbClr val="4F2D7F"/>
      </a:accent3>
      <a:accent4>
        <a:srgbClr val="009A3D"/>
      </a:accent4>
      <a:accent5>
        <a:srgbClr val="E37222"/>
      </a:accent5>
      <a:accent6>
        <a:srgbClr val="D10074"/>
      </a:accent6>
      <a:hlink>
        <a:srgbClr val="636466"/>
      </a:hlink>
      <a:folHlink>
        <a:srgbClr val="636466"/>
      </a:folHlink>
    </a:clrScheme>
    <a:fontScheme name="Severn Tr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rgory xmlns="b16a9e74-ddd2-4df4-8502-d108fc918850">Goverance</Catergor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FD549304CE624583E6B03D988C1100" ma:contentTypeVersion="1" ma:contentTypeDescription="Create a new document." ma:contentTypeScope="" ma:versionID="764c37ba72387cb038dfa744674afb18">
  <xsd:schema xmlns:xsd="http://www.w3.org/2001/XMLSchema" xmlns:xs="http://www.w3.org/2001/XMLSchema" xmlns:p="http://schemas.microsoft.com/office/2006/metadata/properties" xmlns:ns2="b16a9e74-ddd2-4df4-8502-d108fc918850" targetNamespace="http://schemas.microsoft.com/office/2006/metadata/properties" ma:root="true" ma:fieldsID="b132fa05a10800e99210cfe200875cc9" ns2:_="">
    <xsd:import namespace="b16a9e74-ddd2-4df4-8502-d108fc918850"/>
    <xsd:element name="properties">
      <xsd:complexType>
        <xsd:sequence>
          <xsd:element name="documentManagement">
            <xsd:complexType>
              <xsd:all>
                <xsd:element ref="ns2:Cater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6a9e74-ddd2-4df4-8502-d108fc918850" elementFormDefault="qualified">
    <xsd:import namespace="http://schemas.microsoft.com/office/2006/documentManagement/types"/>
    <xsd:import namespace="http://schemas.microsoft.com/office/infopath/2007/PartnerControls"/>
    <xsd:element name="Catergory" ma:index="8" ma:displayName="Catergory" ma:format="Dropdown" ma:internalName="Catergory">
      <xsd:simpleType>
        <xsd:restriction base="dms:Choice">
          <xsd:enumeration value="Goverance"/>
          <xsd:enumeration value="Toolkit Inc. RAIDC"/>
          <xsd:enumeration value="Project Plan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2F4F5F-C2EA-45DC-94CA-098A41F09D29}">
  <ds:schemaRefs>
    <ds:schemaRef ds:uri="http://purl.org/dc/terms/"/>
    <ds:schemaRef ds:uri="http://schemas.openxmlformats.org/package/2006/metadata/core-properties"/>
    <ds:schemaRef ds:uri="b16a9e74-ddd2-4df4-8502-d108fc918850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8A2652E-3B14-44ED-9A87-407BF11BAC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74E02D-C6F3-4320-8E85-157F497D2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6a9e74-ddd2-4df4-8502-d108fc9188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Severn Trent Water</Template>
  <TotalTime>0</TotalTime>
  <Words>373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Severn Trent Water</vt:lpstr>
      <vt:lpstr>W-CRF Steering Group Chair: Mark Webber Vice: Dominic Hallett  </vt:lpstr>
    </vt:vector>
  </TitlesOfParts>
  <Company>Severn Trent Water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Patterns  Sponsor: Pete Collins / James Jesic</dc:title>
  <dc:creator>hrobbi1</dc:creator>
  <cp:lastModifiedBy>Hannah Casswell</cp:lastModifiedBy>
  <cp:revision>34</cp:revision>
  <cp:lastPrinted>2012-05-09T00:33:23Z</cp:lastPrinted>
  <dcterms:created xsi:type="dcterms:W3CDTF">2015-05-07T08:11:10Z</dcterms:created>
  <dcterms:modified xsi:type="dcterms:W3CDTF">2023-03-07T10:15:13Z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0x01010001FD549304CE624583E6B03D988C1100</vt:lpwstr>
  </property>
  <property fmtid="{D5CDD505-2E9C-101B-9397-08002B2CF9AE}" pid="3" name="MSIP_Label_86eac219-16d8-4dc8-93cf-f71dc6ed9eec_Enabled">
    <vt:lpwstr>true</vt:lpwstr>
  </property>
  <property fmtid="{D5CDD505-2E9C-101B-9397-08002B2CF9AE}" pid="4" name="MSIP_Label_86eac219-16d8-4dc8-93cf-f71dc6ed9eec_SetDate">
    <vt:lpwstr>2021-03-16T13:40:43Z</vt:lpwstr>
  </property>
  <property fmtid="{D5CDD505-2E9C-101B-9397-08002B2CF9AE}" pid="5" name="MSIP_Label_86eac219-16d8-4dc8-93cf-f71dc6ed9eec_Method">
    <vt:lpwstr>Privileged</vt:lpwstr>
  </property>
  <property fmtid="{D5CDD505-2E9C-101B-9397-08002B2CF9AE}" pid="6" name="MSIP_Label_86eac219-16d8-4dc8-93cf-f71dc6ed9eec_Name">
    <vt:lpwstr>OFFICIAL PERSONAL</vt:lpwstr>
  </property>
  <property fmtid="{D5CDD505-2E9C-101B-9397-08002B2CF9AE}" pid="7" name="MSIP_Label_86eac219-16d8-4dc8-93cf-f71dc6ed9eec_SiteId">
    <vt:lpwstr>e15c1e99-7be3-495c-978e-eca7b8ea9f31</vt:lpwstr>
  </property>
  <property fmtid="{D5CDD505-2E9C-101B-9397-08002B2CF9AE}" pid="8" name="MSIP_Label_86eac219-16d8-4dc8-93cf-f71dc6ed9eec_ActionId">
    <vt:lpwstr>da7c3e1f-7f3a-4f67-bcf1-7a78274ab2ab</vt:lpwstr>
  </property>
  <property fmtid="{D5CDD505-2E9C-101B-9397-08002B2CF9AE}" pid="9" name="MSIP_Label_86eac219-16d8-4dc8-93cf-f71dc6ed9eec_ContentBits">
    <vt:lpwstr>0</vt:lpwstr>
  </property>
</Properties>
</file>